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72" r:id="rId3"/>
    <p:sldId id="273" r:id="rId4"/>
    <p:sldId id="274" r:id="rId5"/>
    <p:sldId id="275" r:id="rId6"/>
    <p:sldId id="279" r:id="rId7"/>
    <p:sldId id="278" r:id="rId8"/>
    <p:sldId id="280" r:id="rId9"/>
    <p:sldId id="281" r:id="rId10"/>
    <p:sldId id="282" r:id="rId11"/>
    <p:sldId id="283" r:id="rId12"/>
  </p:sldIdLst>
  <p:sldSz cx="12192000" cy="6858000"/>
  <p:notesSz cx="6858000" cy="9144000"/>
  <p:embeddedFontLst>
    <p:embeddedFont>
      <p:font typeface="나눔고딕" panose="020D0604000000000000" pitchFamily="50" charset="-127"/>
      <p:regular r:id="rId15"/>
      <p:bold r:id="rId16"/>
    </p:embeddedFont>
    <p:embeddedFont>
      <p:font typeface="나눔고딕 ExtraBold" panose="020D0904000000000000" pitchFamily="50" charset="-127"/>
      <p:bold r:id="rId17"/>
    </p:embeddedFont>
    <p:embeddedFont>
      <p:font typeface="나눔고딕 Light" panose="020D0904000000000000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TSC-6-28" initials="B" lastIdx="1" clrIdx="0">
    <p:extLst>
      <p:ext uri="{19B8F6BF-5375-455C-9EA6-DF929625EA0E}">
        <p15:presenceInfo xmlns:p15="http://schemas.microsoft.com/office/powerpoint/2012/main" userId="BITSC-6-2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E2C7"/>
    <a:srgbClr val="F2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09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F9ADC39-9CE2-4AF0-901A-A63199CFDF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BFEC36-AC7E-4893-BC3F-9A5EB62AC9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2BBB4-EBDD-4CB6-8256-91805A479536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89CF3B-9E0E-4218-A939-6F1F8DEA83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1AE9B2-4E9F-4B40-AB42-7E2C9E40BF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C9248-601E-4000-9672-5FAD1AE6E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25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33B81-51DB-49F3-A0DE-60527BFDB206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C97EB-50C1-4026-A497-AFF1186E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6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DB2D7-31DA-4089-A8B0-43D30AF89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206D3A-8144-4083-92D8-CD5FD7CE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2B76F6-7D2E-49B3-A527-627083524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4D02-88CD-4C4B-BBA8-23131C9D293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08F29-459E-4810-8AD7-057C47A5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07D11-9016-43C0-9843-DC07D500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9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45291-67C4-4CCB-9538-503F123A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169934-091E-4154-A363-20D8930E9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FA7557-ECCD-48BA-9D9A-492D2D8D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4D02-88CD-4C4B-BBA8-23131C9D293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E7967-1023-4F23-99D8-934B837B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F57989-E471-47BE-BAA9-8373A1C9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0B6F4C-2D39-4080-B977-E260C8F26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E19020-D393-4836-950F-0F31B66A4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AA7FD-FF19-4E05-AC64-7BD9B04E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4D02-88CD-4C4B-BBA8-23131C9D293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DB82C-057C-4960-AF67-39F46B83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BFEDF-C010-4F24-B09E-78B7F268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7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A52BC-4FFE-410F-A1B3-7F4F7B9D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20A94-A2AD-4085-8F87-CB5FA3428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6C93A-5BE7-4DE0-9768-A83E4C9F2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4D02-88CD-4C4B-BBA8-23131C9D293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19181-8A5D-4E00-AD4B-4E644E21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3CB035-1C08-4EF7-A48D-AFD5B78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48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1D32B-9703-4642-A914-4D8835CF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7FA28-E82B-45A9-8E38-6AA198B2E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FF619-82AE-4D69-BE20-4CE40E10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4D02-88CD-4C4B-BBA8-23131C9D293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B172A2-4726-4E58-88C0-F1F908E0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D4D7E5-8775-4305-A245-C05E0DD9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04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FEF90-7C46-479A-A09C-82ED68C2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7652D-BEC1-463C-BADE-14C1A4B7C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B3483-2FD9-43F0-94EB-8599C1E01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155E3F-5451-4DC9-B035-09002B1C6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4D02-88CD-4C4B-BBA8-23131C9D293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CB74B0-BFD4-446B-91B6-39AB012C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86029F-1363-4421-80A0-AECF5375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17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FFFBF-9E30-40E9-8B8B-7FA3AFF2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527D26-F359-4677-9357-05DC11024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3CF518-FF0C-4FA9-A562-859514541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1DB61E-6025-4A50-B17E-5327445AA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64E749-CEAE-4CFA-80CD-22FC4910A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21EDE0-69D9-43DC-9C1C-A5BAA82B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4D02-88CD-4C4B-BBA8-23131C9D293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B7BC30-A88F-4DC9-8BF1-37EC75CC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C94759-C48C-42DA-A38D-4D876D8E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646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C9071-C64D-4820-A6CD-85779BAF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90B265-3BF5-400A-AB8C-139001A7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4D02-88CD-4C4B-BBA8-23131C9D293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8CD5FD-9575-4918-B31C-89B8D8CC1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48759C-FB7A-4926-9F55-03C20FCC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8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81EB06-A732-475F-BF27-5F1CFC0F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B3BA4E-A654-4342-AD13-41C5DC66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F2D27-4983-4F23-BB5D-CEB0CAB20BBA}"/>
              </a:ext>
            </a:extLst>
          </p:cNvPr>
          <p:cNvSpPr txBox="1"/>
          <p:nvPr userDrawn="1"/>
        </p:nvSpPr>
        <p:spPr>
          <a:xfrm>
            <a:off x="504825" y="65055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69AAA-7619-4654-B49C-42704CDBB620}"/>
              </a:ext>
            </a:extLst>
          </p:cNvPr>
          <p:cNvSpPr txBox="1"/>
          <p:nvPr userDrawn="1"/>
        </p:nvSpPr>
        <p:spPr>
          <a:xfrm>
            <a:off x="720000" y="642937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Team Project [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미니게임천국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]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C57CDC-6060-4CB1-91C9-E4BDA0DF2F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735" y="6535143"/>
            <a:ext cx="709612" cy="2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09C0C-7270-4AA4-8A59-16DA9B04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94F99-619D-413F-B9C5-306589CA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667D86-F694-4049-914C-C218CE521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5DB9E0-D14F-424E-AD6B-7547193F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4D02-88CD-4C4B-BBA8-23131C9D293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C281BC-ED2A-4758-844F-95AA25D7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291EBA-331A-4CC9-BC2B-1C8F654C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50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6E117-23EA-4F80-BC4F-FF9C7746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D388B7-0A98-43C0-B86D-06D4108CD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87694E-762D-4FFA-AD13-FE943262C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01602E-80B7-4E50-9BEE-D7997042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4D02-88CD-4C4B-BBA8-23131C9D2935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353CD-A653-4594-BA8A-39083DED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92048D-8721-4CF0-9B14-B5D06DD9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3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55E88-6387-40EF-9C40-8181B448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134973-0DC6-44C7-B147-384CFFA4B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15F565-FC9F-4A96-9DE1-5FF4EC20E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44D02-88CD-4C4B-BBA8-23131C9D2935}" type="datetimeFigureOut">
              <a:rPr lang="ko-KR" altLang="en-US" smtClean="0"/>
              <a:t>2019-04-24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5A3537-5F90-4C73-99CD-32E79ABEF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83D51-7673-4EA2-890B-04FA7BF4D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DB15B-D839-4564-A695-1D3F4747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45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27.png"/><Relationship Id="rId2" Type="http://schemas.openxmlformats.org/officeDocument/2006/relationships/image" Target="../media/image2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1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87AF441-1E7D-45AB-B613-EEA189509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" b="258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6D4346-BC5C-4FA4-AF9E-807DC72B30E1}"/>
              </a:ext>
            </a:extLst>
          </p:cNvPr>
          <p:cNvGrpSpPr/>
          <p:nvPr/>
        </p:nvGrpSpPr>
        <p:grpSpPr>
          <a:xfrm>
            <a:off x="4344559" y="2650438"/>
            <a:ext cx="3502883" cy="1557125"/>
            <a:chOff x="4344558" y="2608445"/>
            <a:chExt cx="3502883" cy="15571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9CE4CE8-7712-4DEC-982B-F00BC06CF694}"/>
                </a:ext>
              </a:extLst>
            </p:cNvPr>
            <p:cNvGrpSpPr/>
            <p:nvPr/>
          </p:nvGrpSpPr>
          <p:grpSpPr>
            <a:xfrm>
              <a:off x="4524462" y="2608445"/>
              <a:ext cx="3143076" cy="1033560"/>
              <a:chOff x="4524462" y="2007941"/>
              <a:chExt cx="3143076" cy="103356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5A59EDC-24FB-449E-8FD4-AF072E81F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4462" y="2007941"/>
                <a:ext cx="3143076" cy="101042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F9C711-2B25-4952-B72D-1BEEC551442D}"/>
                  </a:ext>
                </a:extLst>
              </p:cNvPr>
              <p:cNvSpPr txBox="1"/>
              <p:nvPr/>
            </p:nvSpPr>
            <p:spPr>
              <a:xfrm>
                <a:off x="4742696" y="2541364"/>
                <a:ext cx="1582484" cy="500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i="1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2019.04.24</a:t>
                </a:r>
                <a:endParaRPr lang="en-US" altLang="ko-KR" sz="2000" i="1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E449B9-0CC5-4422-A555-347F6DD5C3C8}"/>
                </a:ext>
              </a:extLst>
            </p:cNvPr>
            <p:cNvSpPr txBox="1"/>
            <p:nvPr/>
          </p:nvSpPr>
          <p:spPr>
            <a:xfrm>
              <a:off x="4344558" y="3828555"/>
              <a:ext cx="3502883" cy="337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정현서 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정선우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이도연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김나리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정채현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최영훈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1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0D2336-9A1A-4020-B0DE-9594AB7D7FAE}"/>
              </a:ext>
            </a:extLst>
          </p:cNvPr>
          <p:cNvSpPr/>
          <p:nvPr/>
        </p:nvSpPr>
        <p:spPr>
          <a:xfrm>
            <a:off x="647272" y="3061699"/>
            <a:ext cx="3037497" cy="2961797"/>
          </a:xfrm>
          <a:prstGeom prst="rect">
            <a:avLst/>
          </a:prstGeom>
          <a:gradFill>
            <a:gsLst>
              <a:gs pos="10000">
                <a:srgbClr val="0070C0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3342D28-7731-4DA9-8983-C70625D1B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1" t="9827" r="24448" b="26904"/>
          <a:stretch/>
        </p:blipFill>
        <p:spPr>
          <a:xfrm>
            <a:off x="376621" y="2514505"/>
            <a:ext cx="1022687" cy="103392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30893A-F473-4642-BAA1-9AC5D9F8AB20}"/>
              </a:ext>
            </a:extLst>
          </p:cNvPr>
          <p:cNvSpPr txBox="1"/>
          <p:nvPr/>
        </p:nvSpPr>
        <p:spPr>
          <a:xfrm>
            <a:off x="8669262" y="3429000"/>
            <a:ext cx="2482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</a:t>
            </a:r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Rule</a:t>
            </a:r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B9EAEC-3923-49DB-AFE3-5D0FB20A20F8}"/>
              </a:ext>
            </a:extLst>
          </p:cNvPr>
          <p:cNvSpPr txBox="1"/>
          <p:nvPr/>
        </p:nvSpPr>
        <p:spPr>
          <a:xfrm>
            <a:off x="8669262" y="4041647"/>
            <a:ext cx="26464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단어를 입력하면 해당 단어가 화면에서 사라지며 점수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(10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점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카운트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일정 점수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이상시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레벨 상승 및 단어가 떨어지는 속도 증가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일정 좌표를 벗어난 단어는 사라지며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HP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 차감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HP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값이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되면 게임오버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B4713-4138-44FD-ADF0-B0AFE184D3AD}"/>
              </a:ext>
            </a:extLst>
          </p:cNvPr>
          <p:cNvSpPr txBox="1"/>
          <p:nvPr/>
        </p:nvSpPr>
        <p:spPr>
          <a:xfrm>
            <a:off x="876301" y="3723250"/>
            <a:ext cx="25851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텍스트 파일에 저장된 단어들을 읽어와서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배열에 저장하고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이것들을 랜덤하게 화면에 나타냅니다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그리고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화면에 나타난 단어를 키보드로 입력하면 사라지게 하는 것이 주된 로직입니다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시작화면에서 난이도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속도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 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조절 및 닉네임을 입력하고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시작합니다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게임오버시 현재 레벨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플레이타임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정확도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1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정답수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총시도횟수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알려줍니다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타자연습을 하기위해 한번쯤 경험해 </a:t>
            </a:r>
            <a:r>
              <a:rPr lang="ko-KR" altLang="en-US" sz="11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보았으리라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생각 됩니다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217E0-4C4C-45D8-833A-E5FE4A0BC587}"/>
              </a:ext>
            </a:extLst>
          </p:cNvPr>
          <p:cNvSpPr txBox="1"/>
          <p:nvPr/>
        </p:nvSpPr>
        <p:spPr>
          <a:xfrm>
            <a:off x="1513136" y="3408573"/>
            <a:ext cx="1948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Developer </a:t>
            </a:r>
            <a:r>
              <a:rPr lang="en-US" altLang="ko-KR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COMENTS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DCCC76-DAAF-4CC1-9570-A14D457BF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0"/>
          <a:stretch/>
        </p:blipFill>
        <p:spPr>
          <a:xfrm>
            <a:off x="4450013" y="714375"/>
            <a:ext cx="3671888" cy="2529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45E829-0711-4A2D-9716-E30D509FC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"/>
          <a:stretch/>
        </p:blipFill>
        <p:spPr>
          <a:xfrm>
            <a:off x="4450013" y="3493933"/>
            <a:ext cx="3671888" cy="2529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D6DCA3-1C40-4616-B294-CF07021A4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099" y="1111589"/>
            <a:ext cx="2514600" cy="15525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F4E889-9C3A-4A47-9A32-B7DD67372095}"/>
              </a:ext>
            </a:extLst>
          </p:cNvPr>
          <p:cNvSpPr txBox="1"/>
          <p:nvPr/>
        </p:nvSpPr>
        <p:spPr>
          <a:xfrm>
            <a:off x="720000" y="1080000"/>
            <a:ext cx="255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RULE</a:t>
            </a:r>
          </a:p>
          <a:p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COMENTS 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ISSUES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0E98EC-91A1-437C-9C12-B31F77CD7C3F}"/>
              </a:ext>
            </a:extLst>
          </p:cNvPr>
          <p:cNvSpPr txBox="1"/>
          <p:nvPr/>
        </p:nvSpPr>
        <p:spPr>
          <a:xfrm>
            <a:off x="720000" y="1773680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게임의 룰과 제작 코멘트 및 이슈사항</a:t>
            </a:r>
          </a:p>
        </p:txBody>
      </p:sp>
    </p:spTree>
    <p:extLst>
      <p:ext uri="{BB962C8B-B14F-4D97-AF65-F5344CB8AC3E}">
        <p14:creationId xmlns:p14="http://schemas.microsoft.com/office/powerpoint/2010/main" val="114779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AA20210E-DE16-4BC9-9855-FC95C9CD7C6A}"/>
              </a:ext>
            </a:extLst>
          </p:cNvPr>
          <p:cNvSpPr/>
          <p:nvPr/>
        </p:nvSpPr>
        <p:spPr>
          <a:xfrm>
            <a:off x="4279918" y="3486760"/>
            <a:ext cx="2391248" cy="24067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996E3B-A3DA-4FED-8DAC-2BE50522028C}"/>
              </a:ext>
            </a:extLst>
          </p:cNvPr>
          <p:cNvSpPr/>
          <p:nvPr/>
        </p:nvSpPr>
        <p:spPr>
          <a:xfrm>
            <a:off x="9088361" y="3486760"/>
            <a:ext cx="2391248" cy="24067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CF1007-4328-4FA1-8988-724796757FEF}"/>
              </a:ext>
            </a:extLst>
          </p:cNvPr>
          <p:cNvSpPr/>
          <p:nvPr/>
        </p:nvSpPr>
        <p:spPr>
          <a:xfrm>
            <a:off x="6689105" y="1080000"/>
            <a:ext cx="2391248" cy="24067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9C8D88-FEEF-481A-98EF-2A9245B58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1" t="9827" r="24448" b="26904"/>
          <a:stretch/>
        </p:blipFill>
        <p:spPr>
          <a:xfrm>
            <a:off x="9270984" y="3675489"/>
            <a:ext cx="685059" cy="692586"/>
          </a:xfrm>
          <a:prstGeom prst="rect">
            <a:avLst/>
          </a:prstGeom>
          <a:ln w="76200"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D4274E-A8AC-40CD-BDBD-D06C846F9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9" t="9827" r="24560" b="26904"/>
          <a:stretch/>
        </p:blipFill>
        <p:spPr>
          <a:xfrm>
            <a:off x="6867099" y="3675489"/>
            <a:ext cx="685059" cy="692586"/>
          </a:xfrm>
          <a:prstGeom prst="rect">
            <a:avLst/>
          </a:prstGeom>
          <a:ln w="76200"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96D0DB-4116-4795-BDA5-F8AAA72EE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9" t="9826" r="24673" b="26904"/>
          <a:stretch/>
        </p:blipFill>
        <p:spPr>
          <a:xfrm>
            <a:off x="4463214" y="3675489"/>
            <a:ext cx="681679" cy="692586"/>
          </a:xfrm>
          <a:prstGeom prst="rect">
            <a:avLst/>
          </a:prstGeom>
          <a:ln w="76200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440747-2E3D-4191-B853-E284BC74BB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9" t="10332" r="23990" b="27070"/>
          <a:stretch/>
        </p:blipFill>
        <p:spPr>
          <a:xfrm>
            <a:off x="9270984" y="1213350"/>
            <a:ext cx="685059" cy="733089"/>
          </a:xfrm>
          <a:prstGeom prst="rect">
            <a:avLst/>
          </a:prstGeom>
          <a:ln w="76200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7B93CE-B642-47B3-8ADE-5ED9E54CF0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6" t="10332" r="24153" b="27070"/>
          <a:stretch/>
        </p:blipFill>
        <p:spPr>
          <a:xfrm>
            <a:off x="6867099" y="1213350"/>
            <a:ext cx="685059" cy="733089"/>
          </a:xfrm>
          <a:prstGeom prst="rect">
            <a:avLst/>
          </a:prstGeom>
          <a:ln w="7620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E61C21-F8F0-4397-9D38-4B61C6437102}"/>
              </a:ext>
            </a:extLst>
          </p:cNvPr>
          <p:cNvSpPr txBox="1"/>
          <p:nvPr/>
        </p:nvSpPr>
        <p:spPr>
          <a:xfrm>
            <a:off x="720000" y="1080000"/>
            <a:ext cx="290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 MINI GAME</a:t>
            </a:r>
          </a:p>
          <a:p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And Our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REVIEWS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D5C92-3D84-4070-AA2D-60E8E00CB7CE}"/>
              </a:ext>
            </a:extLst>
          </p:cNvPr>
          <p:cNvSpPr txBox="1"/>
          <p:nvPr/>
        </p:nvSpPr>
        <p:spPr>
          <a:xfrm>
            <a:off x="720000" y="1773680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우리들의 제작 후기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E7ED85-D513-4DA7-8F56-719C046FA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3" y="2905578"/>
            <a:ext cx="2886075" cy="15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22C01E-95E5-47E2-AEBC-926FD2F511C6}"/>
              </a:ext>
            </a:extLst>
          </p:cNvPr>
          <p:cNvSpPr txBox="1"/>
          <p:nvPr/>
        </p:nvSpPr>
        <p:spPr>
          <a:xfrm>
            <a:off x="704303" y="4727954"/>
            <a:ext cx="2979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 개의 파일을 하나의 게임으로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합치면서 예상치 못한 오류 화면들을 많이 만났습니다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하나씩 게임을 추가하면서 전체적인 볼륨이 늘어나는 것이 보이자 어렵고 힘들었지만 매우 뿌듯한 경험이 되었습니다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9099D3-74C2-4CFB-BB79-093EC7A8E3E2}"/>
              </a:ext>
            </a:extLst>
          </p:cNvPr>
          <p:cNvSpPr/>
          <p:nvPr/>
        </p:nvSpPr>
        <p:spPr>
          <a:xfrm>
            <a:off x="9080752" y="1080001"/>
            <a:ext cx="2391248" cy="2406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BE166A-BAEC-4639-A1DE-7BEB741A12A1}"/>
              </a:ext>
            </a:extLst>
          </p:cNvPr>
          <p:cNvSpPr/>
          <p:nvPr/>
        </p:nvSpPr>
        <p:spPr>
          <a:xfrm>
            <a:off x="6679581" y="3486761"/>
            <a:ext cx="2400772" cy="2406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3ADBE3-C61E-419A-B7D6-47A7F8C43760}"/>
              </a:ext>
            </a:extLst>
          </p:cNvPr>
          <p:cNvSpPr txBox="1"/>
          <p:nvPr/>
        </p:nvSpPr>
        <p:spPr>
          <a:xfrm>
            <a:off x="5158951" y="1295444"/>
            <a:ext cx="1413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귀여움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100%</a:t>
            </a:r>
          </a:p>
          <a:p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막내버퍼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C8C4C5-2544-42E0-BC36-E1E30571769B}"/>
              </a:ext>
            </a:extLst>
          </p:cNvPr>
          <p:cNvSpPr txBox="1"/>
          <p:nvPr/>
        </p:nvSpPr>
        <p:spPr>
          <a:xfrm>
            <a:off x="7554429" y="1295444"/>
            <a:ext cx="14131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디버깅 전문가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걱정마세요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담당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1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983078-8445-4577-B608-D756D69C0419}"/>
              </a:ext>
            </a:extLst>
          </p:cNvPr>
          <p:cNvSpPr txBox="1"/>
          <p:nvPr/>
        </p:nvSpPr>
        <p:spPr>
          <a:xfrm>
            <a:off x="9949907" y="1295444"/>
            <a:ext cx="1413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웅장함 기여 </a:t>
            </a:r>
            <a:r>
              <a:rPr lang="en-US" altLang="ko-KR" sz="1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51MB</a:t>
            </a:r>
          </a:p>
          <a:p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빠다코코낫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기부천사</a:t>
            </a:r>
            <a:endParaRPr lang="en-US" altLang="ko-KR" sz="11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7E05DB-8835-4B20-8D2F-E0DBA50F141A}"/>
              </a:ext>
            </a:extLst>
          </p:cNvPr>
          <p:cNvSpPr txBox="1"/>
          <p:nvPr/>
        </p:nvSpPr>
        <p:spPr>
          <a:xfrm>
            <a:off x="5158951" y="3696630"/>
            <a:ext cx="14131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고전겜쵝오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Exception? HI!</a:t>
            </a:r>
          </a:p>
          <a:p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컴식스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팀장님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368C6-33F3-48ED-9085-C272FAED665B}"/>
              </a:ext>
            </a:extLst>
          </p:cNvPr>
          <p:cNvSpPr txBox="1"/>
          <p:nvPr/>
        </p:nvSpPr>
        <p:spPr>
          <a:xfrm>
            <a:off x="7554429" y="3696630"/>
            <a:ext cx="1413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땅땅땅빵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파티클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전문가</a:t>
            </a:r>
            <a:endParaRPr lang="en-US" altLang="ko-KR" sz="11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30DF3C-F65B-4BA0-8E9F-E8564377DA83}"/>
              </a:ext>
            </a:extLst>
          </p:cNvPr>
          <p:cNvSpPr txBox="1"/>
          <p:nvPr/>
        </p:nvSpPr>
        <p:spPr>
          <a:xfrm>
            <a:off x="9949907" y="3696630"/>
            <a:ext cx="15467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버그 생성 </a:t>
            </a:r>
            <a:r>
              <a:rPr lang="en-US" altLang="ko-KR" sz="1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Lv. 10000</a:t>
            </a:r>
          </a:p>
          <a:p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버그는 만개부터</a:t>
            </a:r>
            <a:endParaRPr lang="en-US" altLang="ko-KR" sz="11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총괄 이미지 재생산</a:t>
            </a:r>
            <a:endParaRPr lang="en-US" altLang="ko-KR" sz="11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709992-B8CF-46E8-97B2-863557CC9A6E}"/>
              </a:ext>
            </a:extLst>
          </p:cNvPr>
          <p:cNvSpPr txBox="1"/>
          <p:nvPr/>
        </p:nvSpPr>
        <p:spPr>
          <a:xfrm>
            <a:off x="4460654" y="2161229"/>
            <a:ext cx="2057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아직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부족한게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많다고 느꼈고 시작이 조금은 두려웠다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하지만 어려운 부분은 팀장님과 팀원들에 합심으로 어려움을 이겨낼 수 있었다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끝나고 나니 뿌듯하고 아쉽다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D0CF1E-069A-473B-B305-3A27D8886A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3" t="10332" r="24316" b="27070"/>
          <a:stretch/>
        </p:blipFill>
        <p:spPr>
          <a:xfrm>
            <a:off x="4463214" y="1213350"/>
            <a:ext cx="685059" cy="733089"/>
          </a:xfrm>
          <a:prstGeom prst="rect">
            <a:avLst/>
          </a:prstGeom>
          <a:ln w="762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6F8F53-406B-4E6C-8AE9-9950A783A31F}"/>
              </a:ext>
            </a:extLst>
          </p:cNvPr>
          <p:cNvSpPr/>
          <p:nvPr/>
        </p:nvSpPr>
        <p:spPr>
          <a:xfrm>
            <a:off x="4285619" y="1080001"/>
            <a:ext cx="2391248" cy="2406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25269-B2AD-4500-ADEB-273FA83D4A63}"/>
              </a:ext>
            </a:extLst>
          </p:cNvPr>
          <p:cNvSpPr txBox="1"/>
          <p:nvPr/>
        </p:nvSpPr>
        <p:spPr>
          <a:xfrm>
            <a:off x="6867099" y="2161229"/>
            <a:ext cx="2057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팀원들을 도울 수 있어서 좋았고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팀원을 도와 게임을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완성시켰을때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즐겁고 뿌듯했다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스네이크게임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UI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 다른 게임에 비해 심플해 보여서 아쉽다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541C6-9B66-40D1-94FA-1CC1EB5A9263}"/>
              </a:ext>
            </a:extLst>
          </p:cNvPr>
          <p:cNvSpPr txBox="1"/>
          <p:nvPr/>
        </p:nvSpPr>
        <p:spPr>
          <a:xfrm>
            <a:off x="9258347" y="2161229"/>
            <a:ext cx="2057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컴퓨터랑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처음 대화하면서 프로젝트를 만들었는데 너무 재밌었고 신기하면서도 첫 작품에 너무 만족했습니다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앞으로 더 많은 기술들을 배워서 또다른 프로젝트를 빨리 만들어보고 싶습니다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프로젝트를 하면서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정브라더스의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도움을 많이 받았습니다 행복했습니다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848424-655B-4F35-B6A6-1DCB36DE6E2D}"/>
              </a:ext>
            </a:extLst>
          </p:cNvPr>
          <p:cNvSpPr txBox="1"/>
          <p:nvPr/>
        </p:nvSpPr>
        <p:spPr>
          <a:xfrm>
            <a:off x="4460654" y="4577944"/>
            <a:ext cx="2057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첫 프로젝트 팀장을 맡았지만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각자 스스로 게임을 만드셔서 편했습니다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개인적으로는 이번 팀프로젝트는 만족합니다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또한 처음으로 게임을 만들어봤는데 힘듭니다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9FB62A-7465-427D-BBD8-2238EDDD1BB9}"/>
              </a:ext>
            </a:extLst>
          </p:cNvPr>
          <p:cNvSpPr txBox="1"/>
          <p:nvPr/>
        </p:nvSpPr>
        <p:spPr>
          <a:xfrm>
            <a:off x="6867099" y="4577944"/>
            <a:ext cx="1965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폭발 이펙트 적용하다 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머리 폭발하는 줄 알았음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다음에 기회가 되면 좀 더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게임답게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만들고 싶다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배경화면 흘러가게 하기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스테이지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보스추가등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CBB1E5-0603-40D3-A1CA-583E9C61FEAD}"/>
              </a:ext>
            </a:extLst>
          </p:cNvPr>
          <p:cNvSpPr txBox="1"/>
          <p:nvPr/>
        </p:nvSpPr>
        <p:spPr>
          <a:xfrm>
            <a:off x="9258347" y="4577944"/>
            <a:ext cx="2057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첫 프로젝트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진심 힘들고 어렵다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아이템 기능 추가했으면 하는 아쉬움도 있고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좀더 보기 좋은 화면 구성을 할 수는 없었는지 생각해본다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팀원들이 없었으면 이 게임은 완성되지 못했을 것이다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매우 감사하고 존경한다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9D856A8-DCE6-4B3C-AE85-7FF1C7CA457B}"/>
              </a:ext>
            </a:extLst>
          </p:cNvPr>
          <p:cNvGrpSpPr/>
          <p:nvPr/>
        </p:nvGrpSpPr>
        <p:grpSpPr>
          <a:xfrm>
            <a:off x="6052524" y="2933701"/>
            <a:ext cx="413938" cy="335522"/>
            <a:chOff x="5862229" y="2779455"/>
            <a:chExt cx="770307" cy="62438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6F755C3-4B34-4FEF-B8DE-A47711769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661" y="2779455"/>
              <a:ext cx="523875" cy="5238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CE5D65C-6B49-4EEB-9967-6FC5301D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229" y="2879962"/>
              <a:ext cx="523875" cy="523875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1FFA982-ABBE-439B-AF8A-CAC1ABDB31D0}"/>
              </a:ext>
            </a:extLst>
          </p:cNvPr>
          <p:cNvGrpSpPr/>
          <p:nvPr/>
        </p:nvGrpSpPr>
        <p:grpSpPr>
          <a:xfrm rot="16200000">
            <a:off x="7144227" y="2919855"/>
            <a:ext cx="280294" cy="834550"/>
            <a:chOff x="9191822" y="3165868"/>
            <a:chExt cx="373261" cy="111135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6E4F6C7-6FF0-42E6-9A6A-70DFD49D4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191822" y="3165868"/>
              <a:ext cx="373261" cy="37326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BF13C4D-B922-4A53-A50D-821D36273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1822" y="3530699"/>
              <a:ext cx="373261" cy="373261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5BB590E-8764-4C50-822E-3CCE9F3C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1822" y="3903960"/>
              <a:ext cx="373261" cy="373261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A0CFF30-7A1D-41A1-8021-9659AE2A7E1B}"/>
              </a:ext>
            </a:extLst>
          </p:cNvPr>
          <p:cNvGrpSpPr/>
          <p:nvPr/>
        </p:nvGrpSpPr>
        <p:grpSpPr>
          <a:xfrm>
            <a:off x="8794468" y="1907240"/>
            <a:ext cx="280294" cy="554476"/>
            <a:chOff x="8527211" y="2837880"/>
            <a:chExt cx="280294" cy="55447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E270BE2-C19B-4351-AE10-156FC71A8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527212" y="2837880"/>
              <a:ext cx="280293" cy="28029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13281EF-593A-4C28-B976-DAC754AB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527211" y="3112062"/>
              <a:ext cx="280294" cy="280293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81F473-93D4-4F9A-BB37-957C5343CD12}"/>
              </a:ext>
            </a:extLst>
          </p:cNvPr>
          <p:cNvGrpSpPr/>
          <p:nvPr/>
        </p:nvGrpSpPr>
        <p:grpSpPr>
          <a:xfrm>
            <a:off x="5977793" y="5387977"/>
            <a:ext cx="548462" cy="357356"/>
            <a:chOff x="3116161" y="2205288"/>
            <a:chExt cx="846048" cy="551251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3FB2DCD-CBD8-4EC1-BF69-D15B9731E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161" y="2205288"/>
              <a:ext cx="285750" cy="28575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E4705E5-573E-4498-818B-18D496D0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911" y="2205288"/>
              <a:ext cx="285750" cy="28575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D8878BA-871D-451D-924B-F094E6EA4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709" y="2470789"/>
              <a:ext cx="285750" cy="2857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1D49F66-EA01-4A2E-83B0-40EB0B83D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459" y="2470789"/>
              <a:ext cx="285750" cy="285750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82A677C-C68A-4AA3-84FA-00CDF14F0434}"/>
              </a:ext>
            </a:extLst>
          </p:cNvPr>
          <p:cNvGrpSpPr/>
          <p:nvPr/>
        </p:nvGrpSpPr>
        <p:grpSpPr>
          <a:xfrm>
            <a:off x="8303263" y="4062176"/>
            <a:ext cx="706870" cy="815824"/>
            <a:chOff x="6640132" y="1615066"/>
            <a:chExt cx="1177880" cy="1359434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E8D5471-9052-4FB0-B6A8-D419DDD68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0132" y="2137485"/>
              <a:ext cx="635145" cy="63514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0CD642C-4791-4A86-AD44-8890F84B4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867" y="1615066"/>
              <a:ext cx="635145" cy="63514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D6937FA-4F1C-497F-B0A3-C5666403F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259" y="1902287"/>
              <a:ext cx="476250" cy="47625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6DF0613-1820-4B7C-9214-1AA726A3B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652" y="2498250"/>
              <a:ext cx="476250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002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4FC3BD-A936-4D5F-99FA-089091BBC853}"/>
              </a:ext>
            </a:extLst>
          </p:cNvPr>
          <p:cNvSpPr/>
          <p:nvPr/>
        </p:nvSpPr>
        <p:spPr>
          <a:xfrm>
            <a:off x="4661773" y="-2689"/>
            <a:ext cx="75302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0933DB-D2D8-4195-8B87-81F8647C1F7B}"/>
              </a:ext>
            </a:extLst>
          </p:cNvPr>
          <p:cNvSpPr txBox="1"/>
          <p:nvPr/>
        </p:nvSpPr>
        <p:spPr>
          <a:xfrm>
            <a:off x="720000" y="1080000"/>
            <a:ext cx="1622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START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D7EF61-A200-4A9E-89CB-98A572FF1936}"/>
              </a:ext>
            </a:extLst>
          </p:cNvPr>
          <p:cNvGrpSpPr/>
          <p:nvPr/>
        </p:nvGrpSpPr>
        <p:grpSpPr>
          <a:xfrm>
            <a:off x="7480539" y="2489471"/>
            <a:ext cx="4142331" cy="3580573"/>
            <a:chOff x="7480539" y="2119255"/>
            <a:chExt cx="4142331" cy="358057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37215A0-871A-4C48-AF6F-638628D50A4C}"/>
                </a:ext>
              </a:extLst>
            </p:cNvPr>
            <p:cNvSpPr/>
            <p:nvPr/>
          </p:nvSpPr>
          <p:spPr>
            <a:xfrm>
              <a:off x="10223738" y="2860990"/>
              <a:ext cx="1399131" cy="3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3064BC-B709-4B90-8733-B5AD94F2E774}"/>
                </a:ext>
              </a:extLst>
            </p:cNvPr>
            <p:cNvSpPr/>
            <p:nvPr/>
          </p:nvSpPr>
          <p:spPr>
            <a:xfrm rot="5400000">
              <a:off x="10071239" y="4110833"/>
              <a:ext cx="2801471" cy="3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6DEEE13-101B-4532-B394-593A5F0B74C7}"/>
                </a:ext>
              </a:extLst>
            </p:cNvPr>
            <p:cNvSpPr/>
            <p:nvPr/>
          </p:nvSpPr>
          <p:spPr>
            <a:xfrm>
              <a:off x="7480539" y="5398038"/>
              <a:ext cx="4142331" cy="3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1C1BAC5-7902-4E67-9F9F-DFAA484EF700}"/>
                </a:ext>
              </a:extLst>
            </p:cNvPr>
            <p:cNvSpPr/>
            <p:nvPr/>
          </p:nvSpPr>
          <p:spPr>
            <a:xfrm rot="5400000">
              <a:off x="9852868" y="2490124"/>
              <a:ext cx="1043527" cy="3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C52A509-1D23-4AD3-A85E-98B00E2C2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460227"/>
            <a:ext cx="2886075" cy="152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34CDC8-3552-49B8-8DC9-3FDC19537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99" y="2323188"/>
            <a:ext cx="4549279" cy="43128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3C085C-ACD1-40C3-A52D-A77E6EF09945}"/>
              </a:ext>
            </a:extLst>
          </p:cNvPr>
          <p:cNvSpPr txBox="1"/>
          <p:nvPr/>
        </p:nvSpPr>
        <p:spPr>
          <a:xfrm>
            <a:off x="720000" y="45898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Mini game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5A3B17-B02C-426E-8676-54BFEAA68935}"/>
              </a:ext>
            </a:extLst>
          </p:cNvPr>
          <p:cNvSpPr txBox="1"/>
          <p:nvPr/>
        </p:nvSpPr>
        <p:spPr>
          <a:xfrm>
            <a:off x="720000" y="4959154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간단한 미니게임을 한 곳에 모아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미니게임천국으로 재탄생하였습니다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2A48343-3E5E-41BE-BBFD-5066A0C31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48" y="5623357"/>
            <a:ext cx="523875" cy="5238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CED805D-2CB5-46F2-ADE8-D97565EE4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03" y="5768254"/>
            <a:ext cx="523875" cy="5238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5FCFD3D-2445-4D23-8DC6-070ED4D8F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393" y="5768254"/>
            <a:ext cx="523875" cy="5238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8FD7C99-F1E2-4884-B0D5-EEC6C22EB6BD}"/>
              </a:ext>
            </a:extLst>
          </p:cNvPr>
          <p:cNvSpPr txBox="1"/>
          <p:nvPr/>
        </p:nvSpPr>
        <p:spPr>
          <a:xfrm>
            <a:off x="5567469" y="1080000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</a:t>
            </a:r>
            <a:r>
              <a:rPr lang="en-US" altLang="ko-KR" sz="2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Start</a:t>
            </a:r>
            <a:endParaRPr lang="en-US" altLang="ko-KR" sz="3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024ED7-98D7-414B-BE89-30F5F7E0416A}"/>
              </a:ext>
            </a:extLst>
          </p:cNvPr>
          <p:cNvSpPr txBox="1"/>
          <p:nvPr/>
        </p:nvSpPr>
        <p:spPr>
          <a:xfrm>
            <a:off x="5567469" y="1772311"/>
            <a:ext cx="344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게임을 선택하는 시작 화면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해당 게임 선택 후 </a:t>
            </a:r>
            <a:r>
              <a:rPr lang="en-US" altLang="ko-KR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Start 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버튼으로 게임 실행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B82155-624C-4177-8FA6-9DD79975DE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83"/>
          <a:stretch/>
        </p:blipFill>
        <p:spPr>
          <a:xfrm>
            <a:off x="9240763" y="4448175"/>
            <a:ext cx="2752396" cy="24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1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5AD2A1AF-9BE7-4C6C-ADBA-D8C73D40BE5B}"/>
              </a:ext>
            </a:extLst>
          </p:cNvPr>
          <p:cNvSpPr/>
          <p:nvPr/>
        </p:nvSpPr>
        <p:spPr>
          <a:xfrm>
            <a:off x="1" y="3429000"/>
            <a:ext cx="12191998" cy="26003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736F14-014F-410B-A34D-61F174330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39" y="2088894"/>
            <a:ext cx="2206333" cy="22063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A842B-2DD7-417C-A28A-8FE799B9CDB9}"/>
              </a:ext>
            </a:extLst>
          </p:cNvPr>
          <p:cNvSpPr txBox="1"/>
          <p:nvPr/>
        </p:nvSpPr>
        <p:spPr>
          <a:xfrm>
            <a:off x="720000" y="1080000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DESCRIPTION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39B2F3-9F0F-4C3C-AA72-35C7ED208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1" y="2520000"/>
            <a:ext cx="2358129" cy="206280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5CC5E22-E46E-4320-B35C-434D5194E2E8}"/>
              </a:ext>
            </a:extLst>
          </p:cNvPr>
          <p:cNvGrpSpPr/>
          <p:nvPr/>
        </p:nvGrpSpPr>
        <p:grpSpPr>
          <a:xfrm>
            <a:off x="997200" y="4680000"/>
            <a:ext cx="10823511" cy="1041453"/>
            <a:chOff x="720000" y="5033413"/>
            <a:chExt cx="10823511" cy="104145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59CE27E-2D3E-4550-8FEF-729F4D723EF7}"/>
                </a:ext>
              </a:extLst>
            </p:cNvPr>
            <p:cNvGrpSpPr/>
            <p:nvPr/>
          </p:nvGrpSpPr>
          <p:grpSpPr>
            <a:xfrm>
              <a:off x="720000" y="5033413"/>
              <a:ext cx="2624436" cy="856787"/>
              <a:chOff x="720000" y="5033413"/>
              <a:chExt cx="2624436" cy="85678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590E7A-A746-49ED-9B6E-AA04D730FBD3}"/>
                  </a:ext>
                </a:extLst>
              </p:cNvPr>
              <p:cNvSpPr txBox="1"/>
              <p:nvPr/>
            </p:nvSpPr>
            <p:spPr>
              <a:xfrm>
                <a:off x="720000" y="5033413"/>
                <a:ext cx="2624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01. </a:t>
                </a:r>
                <a:r>
                  <a:rPr lang="ko-KR" altLang="en-US" b="1" dirty="0" err="1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보노보노의</a:t>
                </a:r>
                <a:r>
                  <a:rPr lang="ko-KR" altLang="en-US" b="1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 </a:t>
                </a:r>
                <a:r>
                  <a:rPr lang="ko-KR" altLang="en-US" b="1" dirty="0" err="1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미로찾기</a:t>
                </a:r>
                <a:endParaRPr lang="en-US" altLang="ko-KR" b="1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96AB63-7609-431A-98CB-C044ADE55AD8}"/>
                  </a:ext>
                </a:extLst>
              </p:cNvPr>
              <p:cNvSpPr txBox="1"/>
              <p:nvPr/>
            </p:nvSpPr>
            <p:spPr>
              <a:xfrm>
                <a:off x="720000" y="5428535"/>
                <a:ext cx="2565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조개를 좋아하는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보노보노가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 숲 속에 </a:t>
                </a:r>
                <a:endParaRPr lang="en-US" altLang="ko-KR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숨어있는 조개를 시간안에 찾는 게임 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19B6D8B-8930-4D74-A4B5-1DCC2D3045DE}"/>
                </a:ext>
              </a:extLst>
            </p:cNvPr>
            <p:cNvGrpSpPr/>
            <p:nvPr/>
          </p:nvGrpSpPr>
          <p:grpSpPr>
            <a:xfrm>
              <a:off x="8776407" y="5033413"/>
              <a:ext cx="2767104" cy="1041453"/>
              <a:chOff x="8776407" y="5033413"/>
              <a:chExt cx="2767104" cy="10414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9912CB-9CFA-4E36-A901-3E199E0C06C0}"/>
                  </a:ext>
                </a:extLst>
              </p:cNvPr>
              <p:cNvSpPr txBox="1"/>
              <p:nvPr/>
            </p:nvSpPr>
            <p:spPr>
              <a:xfrm>
                <a:off x="8776407" y="5033413"/>
                <a:ext cx="1752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03. </a:t>
                </a:r>
                <a:r>
                  <a:rPr lang="ko-KR" altLang="en-US" b="1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두더지 잡기</a:t>
                </a:r>
                <a:endParaRPr lang="en-US" altLang="ko-KR" b="1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52EA82-DF9C-496D-B0F0-D4C5BF78BA01}"/>
                  </a:ext>
                </a:extLst>
              </p:cNvPr>
              <p:cNvSpPr txBox="1"/>
              <p:nvPr/>
            </p:nvSpPr>
            <p:spPr>
              <a:xfrm>
                <a:off x="8776407" y="5428535"/>
                <a:ext cx="27671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30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개의 두더지 구멍에서 두더지가 </a:t>
                </a:r>
                <a:endParaRPr lang="en-US" altLang="ko-KR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랜덤으로 빠르게 튀어나왔다가 들어간다</a:t>
                </a:r>
                <a:endParaRPr lang="en-US" altLang="ko-KR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이 두더지들을 클릭하여 잡는 게임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0EB949A-33F5-435C-A72A-E17BEDBE34F4}"/>
                </a:ext>
              </a:extLst>
            </p:cNvPr>
            <p:cNvGrpSpPr/>
            <p:nvPr/>
          </p:nvGrpSpPr>
          <p:grpSpPr>
            <a:xfrm>
              <a:off x="4805536" y="5033413"/>
              <a:ext cx="2521844" cy="1041453"/>
              <a:chOff x="4704303" y="5033413"/>
              <a:chExt cx="2521844" cy="104145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82C4A-D7E6-445D-A112-41E2984629DA}"/>
                  </a:ext>
                </a:extLst>
              </p:cNvPr>
              <p:cNvSpPr txBox="1"/>
              <p:nvPr/>
            </p:nvSpPr>
            <p:spPr>
              <a:xfrm>
                <a:off x="4704303" y="5033413"/>
                <a:ext cx="1970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02. </a:t>
                </a:r>
                <a:r>
                  <a:rPr lang="ko-KR" altLang="en-US" b="1" dirty="0" err="1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스네이크</a:t>
                </a:r>
                <a:r>
                  <a:rPr lang="ko-KR" altLang="en-US" b="1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 게임</a:t>
                </a:r>
                <a:endParaRPr lang="en-US" altLang="ko-KR" b="1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5CCF49-B6EB-4531-8CAB-6258336D28DF}"/>
                  </a:ext>
                </a:extLst>
              </p:cNvPr>
              <p:cNvSpPr txBox="1"/>
              <p:nvPr/>
            </p:nvSpPr>
            <p:spPr>
              <a:xfrm>
                <a:off x="4704303" y="5428535"/>
                <a:ext cx="25218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방향키로 뱀을 조종해서 먹이를 먹고</a:t>
                </a:r>
                <a:endParaRPr lang="en-US" altLang="ko-KR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점수를 올리는 게임</a:t>
                </a:r>
                <a:endParaRPr lang="en-US" altLang="ko-KR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먹이를 먹을 수록 몸이 길어진다</a:t>
                </a:r>
                <a:endParaRPr lang="en-US" altLang="ko-KR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B6A4D8-3EEC-49A9-9207-64B1785CD74A}"/>
              </a:ext>
            </a:extLst>
          </p:cNvPr>
          <p:cNvSpPr txBox="1"/>
          <p:nvPr/>
        </p:nvSpPr>
        <p:spPr>
          <a:xfrm>
            <a:off x="720000" y="6858000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보노보노가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미로속에서 조개를 잃어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버렸다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!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소중한 조개를 향한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보노보노의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집념을 플레이 해보자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DFC25-D659-41B0-8581-08E9E31B586B}"/>
              </a:ext>
            </a:extLst>
          </p:cNvPr>
          <p:cNvSpPr txBox="1"/>
          <p:nvPr/>
        </p:nvSpPr>
        <p:spPr>
          <a:xfrm>
            <a:off x="720000" y="-696666"/>
            <a:ext cx="8271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각 게임들의 간단한 소개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0F9CAD2-5D92-4C41-BFFB-2FC38B010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66304" y="2247691"/>
            <a:ext cx="571500" cy="5715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1704091-5821-4CA1-B336-75B042D3D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04" y="2806284"/>
            <a:ext cx="571500" cy="5715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A78CD98-FE63-4C7D-AB67-343F7A082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04" y="3377784"/>
            <a:ext cx="571500" cy="5715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30E6320-0BB8-4A77-B200-4D63CC1C6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4912" y="3377784"/>
            <a:ext cx="571500" cy="5715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8714C4-33E9-4183-9B4A-9E2FB5B2F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04" y="2520000"/>
            <a:ext cx="2522208" cy="206231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385D53E-1148-4AFC-B246-4D26E39D1B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208" y="2520000"/>
            <a:ext cx="2522208" cy="206231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82BCF4D-60BA-4818-AED2-B6C328B537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23304" y="1678675"/>
            <a:ext cx="571500" cy="5715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4B053E7-6B56-4B71-932A-3F6E6D3D5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23304" y="2237714"/>
            <a:ext cx="571500" cy="5715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BDF5F79-2BE9-4F7C-B4E5-322E588CF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94804" y="2234784"/>
            <a:ext cx="571500" cy="571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F9E714-4B32-449D-8AF4-101F0BDC8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28">
            <a:off x="10250709" y="1670496"/>
            <a:ext cx="1757819" cy="13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8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1DD6104E-B06B-4580-A085-B265D7650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27" y="2324955"/>
            <a:ext cx="1057275" cy="8953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606ABE1-FC74-4725-965B-A82F07DFC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32" y="2137485"/>
            <a:ext cx="635145" cy="6351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CE7AA8-C212-4D26-900B-36B970366F18}"/>
              </a:ext>
            </a:extLst>
          </p:cNvPr>
          <p:cNvSpPr/>
          <p:nvPr/>
        </p:nvSpPr>
        <p:spPr>
          <a:xfrm>
            <a:off x="1" y="3429000"/>
            <a:ext cx="12191998" cy="26003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39B2F3-9F0F-4C3C-AA72-35C7ED208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1" y="2520000"/>
            <a:ext cx="2522208" cy="20623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D7195A-5F40-4F9A-8D7E-F04DD33CF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04" y="2520000"/>
            <a:ext cx="2522208" cy="2062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7647F-18AC-4E96-A482-C529064BB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207" y="2520000"/>
            <a:ext cx="2522210" cy="2062319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73B1100-15E2-43F6-8D0E-CD93EE5B623C}"/>
              </a:ext>
            </a:extLst>
          </p:cNvPr>
          <p:cNvGrpSpPr/>
          <p:nvPr/>
        </p:nvGrpSpPr>
        <p:grpSpPr>
          <a:xfrm>
            <a:off x="996225" y="4680000"/>
            <a:ext cx="10491689" cy="1015663"/>
            <a:chOff x="720000" y="4869356"/>
            <a:chExt cx="10491689" cy="10156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6590E7A-A746-49ED-9B6E-AA04D730FBD3}"/>
                </a:ext>
              </a:extLst>
            </p:cNvPr>
            <p:cNvSpPr txBox="1"/>
            <p:nvPr/>
          </p:nvSpPr>
          <p:spPr>
            <a:xfrm>
              <a:off x="720000" y="4869356"/>
              <a:ext cx="1463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04. </a:t>
              </a:r>
              <a:r>
                <a:rPr lang="ko-KR" altLang="en-US" b="1" dirty="0" err="1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테트리스</a:t>
              </a:r>
              <a:endParaRPr lang="en-US" altLang="ko-KR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96AB63-7609-431A-98CB-C044ADE55AD8}"/>
                </a:ext>
              </a:extLst>
            </p:cNvPr>
            <p:cNvSpPr txBox="1"/>
            <p:nvPr/>
          </p:nvSpPr>
          <p:spPr>
            <a:xfrm>
              <a:off x="720000" y="5238688"/>
              <a:ext cx="2233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랜덤으로 떨어지는 블록들로 </a:t>
              </a:r>
              <a:endPara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화면에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빈틈없는 한 줄을 만들면</a:t>
              </a:r>
              <a:endPara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블록이 삭제되는 퍼즐게임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282C4A-D7E6-445D-A112-41E2984629DA}"/>
                </a:ext>
              </a:extLst>
            </p:cNvPr>
            <p:cNvSpPr txBox="1"/>
            <p:nvPr/>
          </p:nvSpPr>
          <p:spPr>
            <a:xfrm>
              <a:off x="4704303" y="4869356"/>
              <a:ext cx="1463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05. </a:t>
              </a:r>
              <a:r>
                <a:rPr lang="ko-KR" altLang="en-US" b="1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슈팅게임</a:t>
              </a:r>
              <a:endParaRPr lang="en-US" altLang="ko-KR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B3C879-6B53-44F3-947C-C35E0C25BBB2}"/>
                </a:ext>
              </a:extLst>
            </p:cNvPr>
            <p:cNvSpPr txBox="1"/>
            <p:nvPr/>
          </p:nvSpPr>
          <p:spPr>
            <a:xfrm>
              <a:off x="4704303" y="5238688"/>
              <a:ext cx="2610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우주선을 이동하고 미사일을 발사하여 </a:t>
              </a:r>
              <a:endPara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나타나는 적들을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피하거나 해치우는 슈팅게임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9912CB-9CFA-4E36-A901-3E199E0C06C0}"/>
                </a:ext>
              </a:extLst>
            </p:cNvPr>
            <p:cNvSpPr txBox="1"/>
            <p:nvPr/>
          </p:nvSpPr>
          <p:spPr>
            <a:xfrm>
              <a:off x="8776407" y="4869356"/>
              <a:ext cx="1680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06. </a:t>
              </a:r>
              <a:r>
                <a:rPr lang="ko-KR" altLang="en-US" b="1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산성비게임</a:t>
              </a:r>
              <a:endParaRPr lang="en-US" altLang="ko-KR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52EA82-DF9C-496D-B0F0-D4C5BF78BA01}"/>
                </a:ext>
              </a:extLst>
            </p:cNvPr>
            <p:cNvSpPr txBox="1"/>
            <p:nvPr/>
          </p:nvSpPr>
          <p:spPr>
            <a:xfrm>
              <a:off x="8776407" y="5238688"/>
              <a:ext cx="24352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랜덤으로 떨어지는 단어들을</a:t>
              </a:r>
              <a:endPara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화면에서 사라지기전에 타이핑하여</a:t>
              </a:r>
              <a:endPara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삭제하는 타자게임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586C2E-9524-4053-B946-384E523A5F4C}"/>
              </a:ext>
            </a:extLst>
          </p:cNvPr>
          <p:cNvSpPr txBox="1"/>
          <p:nvPr/>
        </p:nvSpPr>
        <p:spPr>
          <a:xfrm>
            <a:off x="720000" y="1080000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DESCRIPTION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BD62E6-8D63-4F6C-84F4-80EDB430CECB}"/>
              </a:ext>
            </a:extLst>
          </p:cNvPr>
          <p:cNvGrpSpPr/>
          <p:nvPr/>
        </p:nvGrpSpPr>
        <p:grpSpPr>
          <a:xfrm rot="5400000">
            <a:off x="2891085" y="2024879"/>
            <a:ext cx="571500" cy="860356"/>
            <a:chOff x="2692672" y="1862500"/>
            <a:chExt cx="571500" cy="8603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2D16E4-F31D-4FA5-96DA-DF4A795D1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672" y="1862500"/>
              <a:ext cx="285750" cy="2857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02D65F7-95A6-4EEA-B7FB-6A3A15B3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672" y="2151356"/>
              <a:ext cx="285750" cy="28575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1B7EB8-5A2A-45D9-977C-7F1116A3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672" y="2437106"/>
              <a:ext cx="285750" cy="2857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0C3AD6C-4A8C-4193-82DE-3AD84D8DE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422" y="2437106"/>
              <a:ext cx="285750" cy="28575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43EA124-1E5F-43E2-BECD-ABADEB971BE1}"/>
              </a:ext>
            </a:extLst>
          </p:cNvPr>
          <p:cNvGrpSpPr/>
          <p:nvPr/>
        </p:nvGrpSpPr>
        <p:grpSpPr>
          <a:xfrm>
            <a:off x="3176835" y="2586390"/>
            <a:ext cx="846048" cy="551251"/>
            <a:chOff x="3116161" y="2205288"/>
            <a:chExt cx="846048" cy="55125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E1736C-560F-4FBD-84B4-00A1CE9C5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161" y="2205288"/>
              <a:ext cx="285750" cy="2857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AD287ED-E82C-400B-9515-FD1D2158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911" y="2205288"/>
              <a:ext cx="285750" cy="2857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7BAA039-2938-4CD5-86D5-124A7ACD9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709" y="2470789"/>
              <a:ext cx="285750" cy="28575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389FC83-4630-4F80-AD52-A4136CD0D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459" y="2470789"/>
              <a:ext cx="285750" cy="285750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BFFA3B2C-2222-4CFE-AEED-AE008B1193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67" y="1615066"/>
            <a:ext cx="635145" cy="6351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B2A3ECE-09CD-4453-B035-ECA0EFF1CA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574" y="1854285"/>
            <a:ext cx="733425" cy="10668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580CC24-F960-4ABB-B910-A965463061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59" y="1902287"/>
            <a:ext cx="476250" cy="47625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664A78C-D63D-46D8-9203-130AC16312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52" y="2498250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8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0D2336-9A1A-4020-B0DE-9594AB7D7FAE}"/>
              </a:ext>
            </a:extLst>
          </p:cNvPr>
          <p:cNvSpPr/>
          <p:nvPr/>
        </p:nvSpPr>
        <p:spPr>
          <a:xfrm>
            <a:off x="647272" y="3061699"/>
            <a:ext cx="3037497" cy="2961797"/>
          </a:xfrm>
          <a:prstGeom prst="rect">
            <a:avLst/>
          </a:prstGeom>
          <a:gradFill>
            <a:gsLst>
              <a:gs pos="10000">
                <a:srgbClr val="0070C0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65248-9104-4CEC-8286-D77278A358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3" t="10332" r="24316" b="27070"/>
          <a:stretch/>
        </p:blipFill>
        <p:spPr>
          <a:xfrm>
            <a:off x="376622" y="2514505"/>
            <a:ext cx="1022687" cy="109438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B6DC175-AECA-4D55-8016-045D05CD79E6}"/>
              </a:ext>
            </a:extLst>
          </p:cNvPr>
          <p:cNvGrpSpPr/>
          <p:nvPr/>
        </p:nvGrpSpPr>
        <p:grpSpPr>
          <a:xfrm>
            <a:off x="3911983" y="1079999"/>
            <a:ext cx="7621600" cy="2392665"/>
            <a:chOff x="3911983" y="1079999"/>
            <a:chExt cx="7621600" cy="239266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1CE8C40-125E-41E3-9897-9E9D2B627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3911983" y="1079999"/>
              <a:ext cx="3697193" cy="239266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3B2391-7B6D-4FF8-9A12-CC8C47238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6390" y="1079999"/>
              <a:ext cx="3697193" cy="2392665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881BB3A0-C7FD-4BE3-87BA-8925E546E9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" b="1"/>
          <a:stretch/>
        </p:blipFill>
        <p:spPr>
          <a:xfrm>
            <a:off x="3891065" y="3683126"/>
            <a:ext cx="2266233" cy="234037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89F61E1-59B3-4815-B64F-784CCD183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35" y="3699339"/>
            <a:ext cx="2266233" cy="23079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8342F37-93E9-420C-A06A-E1BF78EA4BE9}"/>
              </a:ext>
            </a:extLst>
          </p:cNvPr>
          <p:cNvSpPr txBox="1"/>
          <p:nvPr/>
        </p:nvSpPr>
        <p:spPr>
          <a:xfrm>
            <a:off x="8887146" y="3930729"/>
            <a:ext cx="2482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</a:t>
            </a:r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Rule</a:t>
            </a:r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51D450-321B-4EB1-B770-75539440A09F}"/>
              </a:ext>
            </a:extLst>
          </p:cNvPr>
          <p:cNvSpPr txBox="1"/>
          <p:nvPr/>
        </p:nvSpPr>
        <p:spPr>
          <a:xfrm>
            <a:off x="8828205" y="4437622"/>
            <a:ext cx="2646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조개를 찾으면 다음 스테이지로 이동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제한 시간을 초과하면 게임오버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우측 하단에 남은 시간 노출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나무들 사이에 가짜가 숨어있어요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~!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66278A-E30E-417B-9872-AD17A3B3FD42}"/>
              </a:ext>
            </a:extLst>
          </p:cNvPr>
          <p:cNvSpPr txBox="1"/>
          <p:nvPr/>
        </p:nvSpPr>
        <p:spPr>
          <a:xfrm>
            <a:off x="876301" y="3897477"/>
            <a:ext cx="250821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보노보노는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조개를 찾기 위해 제한된 시간 내에 화면상에 구성된 미로를 빠져나가야 합니다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맵 구성을 위해 </a:t>
            </a:r>
            <a:r>
              <a:rPr lang="en-US" altLang="ko-KR" sz="11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GridLayOut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과 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차원 배열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패널 등을 사용하여 미로를 구성하였습니다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1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보노보노와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어울리는 귀여운 일러스트와  녹색 백그라운드컬러를 설정하여 동화같은 분위기를 연출하였습니다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신나는 배경음악은 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57108-8CA1-4674-BE6B-5376ABCAE01D}"/>
              </a:ext>
            </a:extLst>
          </p:cNvPr>
          <p:cNvSpPr txBox="1"/>
          <p:nvPr/>
        </p:nvSpPr>
        <p:spPr>
          <a:xfrm>
            <a:off x="1513136" y="3408573"/>
            <a:ext cx="1948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Developer </a:t>
            </a:r>
            <a:r>
              <a:rPr lang="en-US" altLang="ko-KR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COMENTS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46ECB6-D601-4F6E-8534-4F6101AF29D1}"/>
              </a:ext>
            </a:extLst>
          </p:cNvPr>
          <p:cNvSpPr txBox="1"/>
          <p:nvPr/>
        </p:nvSpPr>
        <p:spPr>
          <a:xfrm>
            <a:off x="720000" y="1080000"/>
            <a:ext cx="255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RULE</a:t>
            </a:r>
          </a:p>
          <a:p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COMENTS 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ISSUES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35829E-3551-4B2F-82A2-3CECEA44CE37}"/>
              </a:ext>
            </a:extLst>
          </p:cNvPr>
          <p:cNvSpPr txBox="1"/>
          <p:nvPr/>
        </p:nvSpPr>
        <p:spPr>
          <a:xfrm>
            <a:off x="720000" y="1773680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게임의 룰과 제작 코멘트 및 이슈사항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79A2AE0-0A9D-4E4B-A4F0-3954898728EE}"/>
              </a:ext>
            </a:extLst>
          </p:cNvPr>
          <p:cNvSpPr/>
          <p:nvPr/>
        </p:nvSpPr>
        <p:spPr>
          <a:xfrm>
            <a:off x="5267325" y="3547072"/>
            <a:ext cx="1001208" cy="18250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0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0D2336-9A1A-4020-B0DE-9594AB7D7FAE}"/>
              </a:ext>
            </a:extLst>
          </p:cNvPr>
          <p:cNvSpPr/>
          <p:nvPr/>
        </p:nvSpPr>
        <p:spPr>
          <a:xfrm>
            <a:off x="647272" y="3061699"/>
            <a:ext cx="3037497" cy="2961797"/>
          </a:xfrm>
          <a:prstGeom prst="rect">
            <a:avLst/>
          </a:prstGeom>
          <a:gradFill>
            <a:gsLst>
              <a:gs pos="10000">
                <a:srgbClr val="0070C0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3466F3-CDDD-4599-9E5E-83F0B7D8A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6" t="10332" r="24153" b="27070"/>
          <a:stretch/>
        </p:blipFill>
        <p:spPr>
          <a:xfrm>
            <a:off x="376621" y="2514505"/>
            <a:ext cx="1022687" cy="109438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74B296-05FF-45E7-8778-272BCDADCE60}"/>
              </a:ext>
            </a:extLst>
          </p:cNvPr>
          <p:cNvSpPr txBox="1"/>
          <p:nvPr/>
        </p:nvSpPr>
        <p:spPr>
          <a:xfrm>
            <a:off x="8668097" y="4253118"/>
            <a:ext cx="2482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Item</a:t>
            </a:r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1360AF-3A03-49F9-A211-C36CDA12B81E}"/>
              </a:ext>
            </a:extLst>
          </p:cNvPr>
          <p:cNvSpPr txBox="1"/>
          <p:nvPr/>
        </p:nvSpPr>
        <p:spPr>
          <a:xfrm>
            <a:off x="8668097" y="4864986"/>
            <a:ext cx="2646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속도 빠르게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느리게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몸통 추가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감소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햄버거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 추가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최대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5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점 먹이 추가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초록뱀으로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변신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EB93A5-7C1A-460C-8257-7F203F538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98" y="2001522"/>
            <a:ext cx="4157270" cy="40219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864210-83A4-4495-A9AA-EF822076D4D2}"/>
              </a:ext>
            </a:extLst>
          </p:cNvPr>
          <p:cNvSpPr txBox="1"/>
          <p:nvPr/>
        </p:nvSpPr>
        <p:spPr>
          <a:xfrm>
            <a:off x="876300" y="3894477"/>
            <a:ext cx="25082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심플하게 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UI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구성하여 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UI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코딩에 어려움은 없었지만 뱀을 움직이는 로직이 까다로웠습니다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뱀 머리가 남거나 몸이 찢어지는 현상이 발생하였는데 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Synchronized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해결했습니다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뱀이 꺾이는 부분을 일일이 처리해줘서 번거로웠습니다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너무 심플한 게임이라 다른 팀원 도와줄 시간이 많아서 좋았습니다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291333-BA0E-44CB-8438-B379046BB784}"/>
              </a:ext>
            </a:extLst>
          </p:cNvPr>
          <p:cNvSpPr txBox="1"/>
          <p:nvPr/>
        </p:nvSpPr>
        <p:spPr>
          <a:xfrm>
            <a:off x="1513136" y="3408573"/>
            <a:ext cx="1948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Developer </a:t>
            </a:r>
            <a:r>
              <a:rPr lang="en-US" altLang="ko-KR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COMENTS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E3B15F-C465-449E-A228-9EBA68D6145E}"/>
              </a:ext>
            </a:extLst>
          </p:cNvPr>
          <p:cNvSpPr txBox="1"/>
          <p:nvPr/>
        </p:nvSpPr>
        <p:spPr>
          <a:xfrm>
            <a:off x="720000" y="1080000"/>
            <a:ext cx="255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RULE</a:t>
            </a:r>
          </a:p>
          <a:p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COMENTS 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ISSUES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4F574-FD82-4B7F-8BB0-898C7C57F516}"/>
              </a:ext>
            </a:extLst>
          </p:cNvPr>
          <p:cNvSpPr txBox="1"/>
          <p:nvPr/>
        </p:nvSpPr>
        <p:spPr>
          <a:xfrm>
            <a:off x="720000" y="1773680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게임의 룰과 제작 코멘트 및 이슈사항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25B02-4089-44B5-9059-B43BBB345331}"/>
              </a:ext>
            </a:extLst>
          </p:cNvPr>
          <p:cNvSpPr txBox="1"/>
          <p:nvPr/>
        </p:nvSpPr>
        <p:spPr>
          <a:xfrm>
            <a:off x="8668097" y="1773680"/>
            <a:ext cx="2482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</a:t>
            </a:r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Rule</a:t>
            </a:r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E5CB0-04CB-4891-89E2-EB22CC0D73C5}"/>
              </a:ext>
            </a:extLst>
          </p:cNvPr>
          <p:cNvSpPr txBox="1"/>
          <p:nvPr/>
        </p:nvSpPr>
        <p:spPr>
          <a:xfrm>
            <a:off x="8668097" y="2385548"/>
            <a:ext cx="2646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햄버거를 먹으면 몸통이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길어짐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물음표 아이템을 먹으면 랜덤으로 효과가 나타남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머리가 몸 또는 화면 모서리에 닿으면 게임오버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D611F4-AD5A-4FD5-ABE4-5C0691D9A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383" y="4304690"/>
            <a:ext cx="323850" cy="323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A15D7F-2177-41BB-A3A5-3F4EC2373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595" y="4302114"/>
            <a:ext cx="370114" cy="323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5EB9C3-F21A-48A3-BF65-19669C220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071" y="4270423"/>
            <a:ext cx="392974" cy="3929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3FEEDD-4BB8-45B6-A98D-96769C5ABC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73" y="4795208"/>
            <a:ext cx="1228288" cy="12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4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0D2336-9A1A-4020-B0DE-9594AB7D7FAE}"/>
              </a:ext>
            </a:extLst>
          </p:cNvPr>
          <p:cNvSpPr/>
          <p:nvPr/>
        </p:nvSpPr>
        <p:spPr>
          <a:xfrm>
            <a:off x="647272" y="3061699"/>
            <a:ext cx="3037497" cy="2961797"/>
          </a:xfrm>
          <a:prstGeom prst="rect">
            <a:avLst/>
          </a:prstGeom>
          <a:gradFill>
            <a:gsLst>
              <a:gs pos="10000">
                <a:srgbClr val="0070C0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54B0D-DE9A-45A9-887E-A6407EC3C878}"/>
              </a:ext>
            </a:extLst>
          </p:cNvPr>
          <p:cNvSpPr txBox="1"/>
          <p:nvPr/>
        </p:nvSpPr>
        <p:spPr>
          <a:xfrm>
            <a:off x="720000" y="1080000"/>
            <a:ext cx="255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RULE</a:t>
            </a:r>
          </a:p>
          <a:p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COMENTS 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ISSUES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BE020-04ED-42BC-AF4B-2E909FE712A0}"/>
              </a:ext>
            </a:extLst>
          </p:cNvPr>
          <p:cNvSpPr txBox="1"/>
          <p:nvPr/>
        </p:nvSpPr>
        <p:spPr>
          <a:xfrm>
            <a:off x="876301" y="3897477"/>
            <a:ext cx="25082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두더지를 마우스로 클릭해서 잡지만 마우스 커서는 망치로 되어있으며 클릭하였을 때 망치가 때리는 모션을 취합니다</a:t>
            </a:r>
            <a:endParaRPr lang="en-US" altLang="ko-KR" sz="11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endParaRPr lang="ko-KR" altLang="en-US" sz="11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30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개의 배열 저장소를 만들어 버튼으로 구성하고 버튼에 두더지 땅굴 이미지를 입혀서 게임을 구성하였습니다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땅굴에서 두더지가 튀어나왔다 들어가는 것은 랜덤에 타이머를 입혀서 이미지가 나올 수 있게 연출하였습니다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E42BAA-7908-40DB-A8E7-79ACD951ACA0}"/>
              </a:ext>
            </a:extLst>
          </p:cNvPr>
          <p:cNvSpPr txBox="1"/>
          <p:nvPr/>
        </p:nvSpPr>
        <p:spPr>
          <a:xfrm>
            <a:off x="8887146" y="2298064"/>
            <a:ext cx="2482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</a:t>
            </a:r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Rule</a:t>
            </a:r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A24D43-63B9-4294-A8F8-44A525B848E3}"/>
              </a:ext>
            </a:extLst>
          </p:cNvPr>
          <p:cNvSpPr txBox="1"/>
          <p:nvPr/>
        </p:nvSpPr>
        <p:spPr>
          <a:xfrm>
            <a:off x="8887146" y="2833213"/>
            <a:ext cx="29282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30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개의 땅굴에서 두더지가 랜덤으로 빠르게 나타나고 사라짐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플레이 시간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좌상단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30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초 초과시 게임 종료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점수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카운트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하단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25A795-56C6-40D3-ADB4-6B979A828B0E}"/>
              </a:ext>
            </a:extLst>
          </p:cNvPr>
          <p:cNvSpPr txBox="1"/>
          <p:nvPr/>
        </p:nvSpPr>
        <p:spPr>
          <a:xfrm>
            <a:off x="720000" y="1773680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게임의 룰과 제작 코멘트 및 이슈사항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ACA1B7E-0094-4CB5-A014-49B0F763E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9" t="10332" r="23990" b="27070"/>
          <a:stretch/>
        </p:blipFill>
        <p:spPr>
          <a:xfrm>
            <a:off x="376621" y="2514505"/>
            <a:ext cx="1022687" cy="109438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3FE11A-4BF4-4443-AD0C-696B52FE4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/>
          <a:stretch/>
        </p:blipFill>
        <p:spPr>
          <a:xfrm>
            <a:off x="4097797" y="1524000"/>
            <a:ext cx="4647764" cy="44994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D64180-73C3-485C-9AC6-EAD07B1B0CD8}"/>
              </a:ext>
            </a:extLst>
          </p:cNvPr>
          <p:cNvSpPr txBox="1"/>
          <p:nvPr/>
        </p:nvSpPr>
        <p:spPr>
          <a:xfrm>
            <a:off x="1513136" y="3408573"/>
            <a:ext cx="1948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Developer </a:t>
            </a:r>
            <a:r>
              <a:rPr lang="en-US" altLang="ko-KR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COMENTS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02DB3D-6D7E-4D84-BDF9-FFF155D2F548}"/>
              </a:ext>
            </a:extLst>
          </p:cNvPr>
          <p:cNvGrpSpPr/>
          <p:nvPr/>
        </p:nvGrpSpPr>
        <p:grpSpPr>
          <a:xfrm>
            <a:off x="8738049" y="4859616"/>
            <a:ext cx="3326152" cy="2327760"/>
            <a:chOff x="8043107" y="3240617"/>
            <a:chExt cx="4736942" cy="331508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445770-3092-4D31-89DA-F5E0CF67E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3107" y="4513596"/>
              <a:ext cx="1905000" cy="127635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8E03BE4-5E26-4206-8BE5-3C8E9C474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051" y="4346671"/>
              <a:ext cx="1904998" cy="1276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64F1389-3CD2-4B6F-AF02-241AF9BF4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5890" y="3464969"/>
              <a:ext cx="1381124" cy="19716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2DE643D-C2FF-40B3-8696-F45BECFD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9947" y="3240617"/>
              <a:ext cx="1381126" cy="197167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7783AA-4336-4BB0-9332-5C99BAA05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815" y="5279349"/>
              <a:ext cx="1905000" cy="12763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8300F2C-8F39-4F60-A233-B1756B06F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7377" y="4110903"/>
              <a:ext cx="1381125" cy="1971675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A5C3319-DE00-487B-B153-B36E10E77F11}"/>
              </a:ext>
            </a:extLst>
          </p:cNvPr>
          <p:cNvSpPr txBox="1"/>
          <p:nvPr/>
        </p:nvSpPr>
        <p:spPr>
          <a:xfrm>
            <a:off x="8839487" y="4554429"/>
            <a:ext cx="133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토끼로</a:t>
            </a:r>
            <a:r>
              <a:rPr lang="en-US" altLang="ko-KR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위장한</a:t>
            </a:r>
            <a:endParaRPr lang="en-US" altLang="ko-KR" sz="1200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경찰두더지 </a:t>
            </a:r>
            <a:r>
              <a:rPr lang="en-US" altLang="ko-KR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+3</a:t>
            </a:r>
            <a:r>
              <a:rPr lang="ko-KR" altLang="en-US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</a:t>
            </a:r>
            <a:endParaRPr lang="en-US" altLang="ko-KR" sz="1200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40E1AE-AC21-4A2B-A580-FD595C083D7E}"/>
              </a:ext>
            </a:extLst>
          </p:cNvPr>
          <p:cNvSpPr txBox="1"/>
          <p:nvPr/>
        </p:nvSpPr>
        <p:spPr>
          <a:xfrm>
            <a:off x="9958738" y="5458134"/>
            <a:ext cx="1097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두더지 </a:t>
            </a:r>
            <a:r>
              <a:rPr lang="en-US" altLang="ko-KR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+1</a:t>
            </a:r>
            <a:r>
              <a:rPr lang="ko-KR" altLang="en-US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</a:t>
            </a:r>
            <a:endParaRPr lang="en-US" altLang="ko-KR" sz="1200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B283AB-FD9D-4C3D-AB81-33A2D5FA4FDE}"/>
              </a:ext>
            </a:extLst>
          </p:cNvPr>
          <p:cNvSpPr txBox="1"/>
          <p:nvPr/>
        </p:nvSpPr>
        <p:spPr>
          <a:xfrm>
            <a:off x="10947675" y="4463026"/>
            <a:ext cx="12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안전모</a:t>
            </a:r>
            <a:endParaRPr lang="en-US" altLang="ko-KR" sz="1200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두더지  </a:t>
            </a:r>
            <a:r>
              <a:rPr lang="en-US" altLang="ko-KR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+2</a:t>
            </a:r>
            <a:r>
              <a:rPr lang="ko-KR" altLang="en-US" sz="1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</a:t>
            </a:r>
            <a:endParaRPr lang="en-US" altLang="ko-KR" sz="1200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A4D4EF-E09C-4A10-8C95-DB4E4EC23B7F}"/>
              </a:ext>
            </a:extLst>
          </p:cNvPr>
          <p:cNvSpPr txBox="1"/>
          <p:nvPr/>
        </p:nvSpPr>
        <p:spPr>
          <a:xfrm>
            <a:off x="9838066" y="4516416"/>
            <a:ext cx="12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 땅굴 </a:t>
            </a:r>
            <a:r>
              <a:rPr lang="en-US" altLang="ko-KR" sz="12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-1</a:t>
            </a:r>
            <a:r>
              <a:rPr lang="ko-KR" altLang="en-US" sz="12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</a:t>
            </a:r>
            <a:endParaRPr lang="en-US" altLang="ko-KR" sz="12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차감</a:t>
            </a:r>
            <a:r>
              <a:rPr lang="en-US" altLang="ko-KR" sz="12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625A602-4753-4824-B53F-8829B2304FB5}"/>
              </a:ext>
            </a:extLst>
          </p:cNvPr>
          <p:cNvGrpSpPr/>
          <p:nvPr/>
        </p:nvGrpSpPr>
        <p:grpSpPr>
          <a:xfrm>
            <a:off x="10145917" y="1246287"/>
            <a:ext cx="2349407" cy="1346900"/>
            <a:chOff x="10145917" y="180194"/>
            <a:chExt cx="2349407" cy="13469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F0346B8-E4E7-4841-B5BB-10331E74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1628">
              <a:off x="10145917" y="180194"/>
              <a:ext cx="1757819" cy="13469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6E3E81-494B-4927-BC42-444C568D18FB}"/>
                </a:ext>
              </a:extLst>
            </p:cNvPr>
            <p:cNvSpPr txBox="1"/>
            <p:nvPr/>
          </p:nvSpPr>
          <p:spPr>
            <a:xfrm>
              <a:off x="11277524" y="972278"/>
              <a:ext cx="1217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망치</a:t>
              </a:r>
              <a:endParaRPr lang="en-US" altLang="ko-KR" sz="105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050" dirty="0">
                  <a:solidFill>
                    <a:schemeClr val="accent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050" dirty="0" err="1">
                  <a:solidFill>
                    <a:schemeClr val="accent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마우스모션</a:t>
              </a:r>
              <a:r>
                <a:rPr lang="en-US" altLang="ko-KR" sz="1050" dirty="0">
                  <a:solidFill>
                    <a:schemeClr val="accent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96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0D2336-9A1A-4020-B0DE-9594AB7D7FAE}"/>
              </a:ext>
            </a:extLst>
          </p:cNvPr>
          <p:cNvSpPr/>
          <p:nvPr/>
        </p:nvSpPr>
        <p:spPr>
          <a:xfrm>
            <a:off x="647272" y="3061699"/>
            <a:ext cx="3037497" cy="2961797"/>
          </a:xfrm>
          <a:prstGeom prst="rect">
            <a:avLst/>
          </a:prstGeom>
          <a:gradFill>
            <a:gsLst>
              <a:gs pos="10000">
                <a:srgbClr val="0070C0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9DA272F-94C2-46A6-9836-1EDD997FA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9" t="9826" r="24673" b="26904"/>
          <a:stretch/>
        </p:blipFill>
        <p:spPr>
          <a:xfrm>
            <a:off x="376621" y="2514505"/>
            <a:ext cx="1017641" cy="103392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BF5207-FA8C-488F-BB6E-BA385EE10136}"/>
              </a:ext>
            </a:extLst>
          </p:cNvPr>
          <p:cNvSpPr txBox="1"/>
          <p:nvPr/>
        </p:nvSpPr>
        <p:spPr>
          <a:xfrm>
            <a:off x="9399321" y="4115651"/>
            <a:ext cx="2482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</a:t>
            </a:r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Rule</a:t>
            </a:r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341212-6416-4BC0-A82A-CD9022546558}"/>
              </a:ext>
            </a:extLst>
          </p:cNvPr>
          <p:cNvSpPr txBox="1"/>
          <p:nvPr/>
        </p:nvSpPr>
        <p:spPr>
          <a:xfrm>
            <a:off x="9399321" y="4728583"/>
            <a:ext cx="2646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시작버튼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	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노래 끄기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	W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노래 켜기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	O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블록 이동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	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←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↓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→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블록 회전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	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↑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밑으로 떨어트리기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Spacebar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35BACE-B1C2-4365-8771-1A9F6506F7DF}"/>
              </a:ext>
            </a:extLst>
          </p:cNvPr>
          <p:cNvSpPr txBox="1"/>
          <p:nvPr/>
        </p:nvSpPr>
        <p:spPr>
          <a:xfrm>
            <a:off x="876301" y="3897477"/>
            <a:ext cx="25082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상하좌우에서 인접한 블록에 닿으면 합쳐져야 하므로 블록이 지워지는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예외상황 처리가 매우 까다로웠습니다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4*4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배열에 블록을 담아 각 </a:t>
            </a:r>
            <a:r>
              <a:rPr lang="ko-KR" altLang="en-US" sz="11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블럭별로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구분하기 위하여 상하좌우 모든 좌표를 사용해야 하기 때문이었습니다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FFAFE1-2941-45E9-AE5A-7796DBB92B2E}"/>
              </a:ext>
            </a:extLst>
          </p:cNvPr>
          <p:cNvSpPr txBox="1"/>
          <p:nvPr/>
        </p:nvSpPr>
        <p:spPr>
          <a:xfrm>
            <a:off x="1513136" y="3408573"/>
            <a:ext cx="1948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Developer </a:t>
            </a:r>
            <a:r>
              <a:rPr lang="en-US" altLang="ko-KR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COMENTS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7D770-53B6-4F8B-AA08-E57C5838BD09}"/>
              </a:ext>
            </a:extLst>
          </p:cNvPr>
          <p:cNvSpPr txBox="1"/>
          <p:nvPr/>
        </p:nvSpPr>
        <p:spPr>
          <a:xfrm>
            <a:off x="720000" y="1080000"/>
            <a:ext cx="255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RULE</a:t>
            </a:r>
          </a:p>
          <a:p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COMENTS 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ISSUES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B8F6EF-3189-4DDB-AA1C-DFA5E43FE121}"/>
              </a:ext>
            </a:extLst>
          </p:cNvPr>
          <p:cNvSpPr txBox="1"/>
          <p:nvPr/>
        </p:nvSpPr>
        <p:spPr>
          <a:xfrm>
            <a:off x="720000" y="1773680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게임의 룰과 제작 코멘트 및 이슈사항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A8891B-BC0D-4565-88F8-05BB3352D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53" y="1080000"/>
            <a:ext cx="4900384" cy="49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1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0D2336-9A1A-4020-B0DE-9594AB7D7FAE}"/>
              </a:ext>
            </a:extLst>
          </p:cNvPr>
          <p:cNvSpPr/>
          <p:nvPr/>
        </p:nvSpPr>
        <p:spPr>
          <a:xfrm>
            <a:off x="647272" y="3061699"/>
            <a:ext cx="3037497" cy="2961797"/>
          </a:xfrm>
          <a:prstGeom prst="rect">
            <a:avLst/>
          </a:prstGeom>
          <a:gradFill>
            <a:gsLst>
              <a:gs pos="10000">
                <a:srgbClr val="0070C0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9E889C-1CCD-4AA7-A808-5A775054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9" t="9827" r="24560" b="26904"/>
          <a:stretch/>
        </p:blipFill>
        <p:spPr>
          <a:xfrm>
            <a:off x="376621" y="2514505"/>
            <a:ext cx="1022687" cy="103392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FD9BD4-FB71-43AE-A5ED-4AFE88C648EF}"/>
              </a:ext>
            </a:extLst>
          </p:cNvPr>
          <p:cNvSpPr txBox="1"/>
          <p:nvPr/>
        </p:nvSpPr>
        <p:spPr>
          <a:xfrm>
            <a:off x="9494775" y="4310922"/>
            <a:ext cx="2482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</a:t>
            </a:r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Rule</a:t>
            </a:r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64023E-CB5A-4A3B-91E6-5E48BEFC58D6}"/>
              </a:ext>
            </a:extLst>
          </p:cNvPr>
          <p:cNvSpPr txBox="1"/>
          <p:nvPr/>
        </p:nvSpPr>
        <p:spPr>
          <a:xfrm>
            <a:off x="9494775" y="5004847"/>
            <a:ext cx="2646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적군에게 닿으면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 차감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 모두 차감 시 게임오버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아이템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별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습득시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미사일 변형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A4FDB-9F6E-4813-AE09-BE82BEFE051B}"/>
              </a:ext>
            </a:extLst>
          </p:cNvPr>
          <p:cNvSpPr txBox="1"/>
          <p:nvPr/>
        </p:nvSpPr>
        <p:spPr>
          <a:xfrm>
            <a:off x="876301" y="3897477"/>
            <a:ext cx="250821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방향키로 우주선을 움직이고 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(key)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미사일을 발사해 적군을 격추하는 </a:t>
            </a:r>
            <a:endParaRPr lang="en-US" altLang="ko-KR" sz="11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슈팅게임 입니다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x,y</a:t>
            </a:r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좌표를 받아 </a:t>
            </a:r>
            <a:r>
              <a:rPr lang="ko-KR" altLang="en-US" sz="110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그곳에  그래픽으로 </a:t>
            </a:r>
            <a:endParaRPr lang="en-US" altLang="ko-KR" sz="11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이미지를 그리고 스레드를 돌렸습니다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r>
              <a:rPr lang="ko-KR" altLang="en-US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적군과  내 우주선이 폭발할 때 이펙트를 만드는 것이 굉장히 힘들었습니다</a:t>
            </a:r>
            <a:r>
              <a:rPr lang="en-US" altLang="ko-KR" sz="11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6FD924-EE11-40F9-9092-2CD7EBEF502D}"/>
              </a:ext>
            </a:extLst>
          </p:cNvPr>
          <p:cNvSpPr txBox="1"/>
          <p:nvPr/>
        </p:nvSpPr>
        <p:spPr>
          <a:xfrm>
            <a:off x="1513136" y="3408573"/>
            <a:ext cx="1948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Developer </a:t>
            </a:r>
            <a:r>
              <a:rPr lang="en-US" altLang="ko-KR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COMENTS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B357BB-9283-46E6-84D0-3B5076706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97" y="1137258"/>
            <a:ext cx="2506833" cy="48832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263CBE-F950-4D55-BC3F-72CB9E008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403" y="3540858"/>
            <a:ext cx="476250" cy="476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FDE04D-34D5-40B0-86B4-E7F859354AF0}"/>
              </a:ext>
            </a:extLst>
          </p:cNvPr>
          <p:cNvSpPr txBox="1"/>
          <p:nvPr/>
        </p:nvSpPr>
        <p:spPr>
          <a:xfrm>
            <a:off x="720000" y="1080000"/>
            <a:ext cx="255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RULE</a:t>
            </a:r>
          </a:p>
          <a:p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COMENTS 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ISSUES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57C8E6-47A9-4F71-ABA9-3D3B1E27F46B}"/>
              </a:ext>
            </a:extLst>
          </p:cNvPr>
          <p:cNvSpPr txBox="1"/>
          <p:nvPr/>
        </p:nvSpPr>
        <p:spPr>
          <a:xfrm>
            <a:off x="720000" y="1773680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게임의 룰과 제작 코멘트 및 이슈사항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0808790-2341-4838-8E09-C720C92F08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86" y="1137258"/>
            <a:ext cx="2506833" cy="48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1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903</Words>
  <Application>Microsoft Office PowerPoint</Application>
  <PresentationFormat>와이드스크린</PresentationFormat>
  <Paragraphs>177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나눔고딕 Light</vt:lpstr>
      <vt:lpstr>나눔고딕 ExtraBold</vt:lpstr>
      <vt:lpstr>나눔고딕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537</cp:revision>
  <dcterms:created xsi:type="dcterms:W3CDTF">2019-04-15T01:31:46Z</dcterms:created>
  <dcterms:modified xsi:type="dcterms:W3CDTF">2019-04-24T05:32:26Z</dcterms:modified>
</cp:coreProperties>
</file>